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4" r:id="rId8"/>
    <p:sldId id="265" r:id="rId9"/>
    <p:sldId id="266" r:id="rId10"/>
    <p:sldId id="267" r:id="rId11"/>
    <p:sldId id="268" r:id="rId12"/>
    <p:sldId id="269" r:id="rId13"/>
    <p:sldId id="271" r:id="rId14"/>
    <p:sldId id="272"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2" d="100"/>
          <a:sy n="82" d="100"/>
        </p:scale>
        <p:origin x="-1864"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9/22/16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9/22/16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9/22/16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9/22/16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9/22/16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9/22/16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9/22/16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9/22/16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Investigative Journalism</a:t>
            </a:r>
            <a:endParaRPr lang="en-US" dirty="0"/>
          </a:p>
        </p:txBody>
      </p:sp>
      <p:sp>
        <p:nvSpPr>
          <p:cNvPr id="3" name="Subtitle 2"/>
          <p:cNvSpPr>
            <a:spLocks noGrp="1"/>
          </p:cNvSpPr>
          <p:nvPr>
            <p:ph type="subTitle" idx="1"/>
          </p:nvPr>
        </p:nvSpPr>
        <p:spPr/>
        <p:txBody>
          <a:bodyPr/>
          <a:lstStyle/>
          <a:p>
            <a:r>
              <a:rPr lang="en-US" dirty="0" smtClean="0"/>
              <a:t>Lesson 3: Researching and Reporting Experience</a:t>
            </a:r>
            <a:endParaRPr lang="en-US" dirty="0"/>
          </a:p>
        </p:txBody>
      </p:sp>
    </p:spTree>
    <p:extLst>
      <p:ext uri="{BB962C8B-B14F-4D97-AF65-F5344CB8AC3E}">
        <p14:creationId xmlns:p14="http://schemas.microsoft.com/office/powerpoint/2010/main" val="2880100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Sissy Syndrome</a:t>
            </a:r>
            <a:r>
              <a:rPr lang="en-US" dirty="0" smtClean="0"/>
              <a:t>” cont.</a:t>
            </a:r>
            <a:endParaRPr lang="en-US" dirty="0"/>
          </a:p>
        </p:txBody>
      </p:sp>
      <p:sp>
        <p:nvSpPr>
          <p:cNvPr id="3" name="Content Placeholder 2"/>
          <p:cNvSpPr>
            <a:spLocks noGrp="1"/>
          </p:cNvSpPr>
          <p:nvPr>
            <p:ph idx="1"/>
          </p:nvPr>
        </p:nvSpPr>
        <p:spPr/>
        <p:txBody>
          <a:bodyPr>
            <a:normAutofit fontScale="85000" lnSpcReduction="20000"/>
          </a:bodyPr>
          <a:lstStyle/>
          <a:p>
            <a:pPr marL="0" indent="0">
              <a:buNone/>
            </a:pPr>
            <a:r>
              <a:rPr lang="en-US" dirty="0" smtClean="0"/>
              <a:t>That’s just one inside story told to this reporter.  This reporter then watched children in the playground and in the halls.  In kindergarten, boys and girls hold hands.  Girls hold boys’ hands.  Boys hold boys’ hands.  In first grade, they hold hands.  And in second.  But in third grade, boys no longer hold hands.  The way they show they are friends is to stand next to each other, poking each other.  Sometimes wrestling.  If they get hurt, they don’t cry.  If a girl talks to them, they may ignore her.</a:t>
            </a:r>
          </a:p>
          <a:p>
            <a:pPr marL="0" indent="0">
              <a:buNone/>
            </a:pPr>
            <a:r>
              <a:rPr lang="en-US" dirty="0" smtClean="0"/>
              <a:t>There is more to be learned here.  Burning questions remain.  What other things are considered “sissy”? How is school a place that teaches boys this?  Do we want to be this kind of place?</a:t>
            </a:r>
            <a:endParaRPr lang="en-US" dirty="0"/>
          </a:p>
        </p:txBody>
      </p:sp>
    </p:spTree>
    <p:extLst>
      <p:ext uri="{BB962C8B-B14F-4D97-AF65-F5344CB8AC3E}">
        <p14:creationId xmlns:p14="http://schemas.microsoft.com/office/powerpoint/2010/main" val="28899872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sp>
        <p:nvSpPr>
          <p:cNvPr id="3" name="Content Placeholder 2"/>
          <p:cNvSpPr>
            <a:spLocks noGrp="1"/>
          </p:cNvSpPr>
          <p:nvPr>
            <p:ph idx="1"/>
          </p:nvPr>
        </p:nvSpPr>
        <p:spPr/>
        <p:txBody>
          <a:bodyPr/>
          <a:lstStyle/>
          <a:p>
            <a:r>
              <a:rPr lang="en-US" dirty="0" smtClean="0"/>
              <a:t>How did the author work in more than one scene?  </a:t>
            </a:r>
          </a:p>
          <a:p>
            <a:r>
              <a:rPr lang="en-US" dirty="0" smtClean="0"/>
              <a:t>Why did she do this?  What effect does it have?</a:t>
            </a:r>
          </a:p>
          <a:p>
            <a:r>
              <a:rPr lang="en-US" dirty="0" smtClean="0"/>
              <a:t>You can write one small scene and have it demonstrate some small meaning.  Then you can write another one and have it add to the meaning.</a:t>
            </a:r>
          </a:p>
          <a:p>
            <a:endParaRPr lang="en-US" dirty="0"/>
          </a:p>
        </p:txBody>
      </p:sp>
    </p:spTree>
    <p:extLst>
      <p:ext uri="{BB962C8B-B14F-4D97-AF65-F5344CB8AC3E}">
        <p14:creationId xmlns:p14="http://schemas.microsoft.com/office/powerpoint/2010/main" val="1136561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Today, we spent time recalling stories we experienced and/or witnessed and turning those into newscasts.</a:t>
            </a:r>
          </a:p>
          <a:p>
            <a:r>
              <a:rPr lang="en-US" dirty="0" smtClean="0"/>
              <a:t>We also examined a story on boys and girls and noted how the author brought out meaning.</a:t>
            </a:r>
          </a:p>
          <a:p>
            <a:r>
              <a:rPr lang="en-US" dirty="0" smtClean="0"/>
              <a:t>Notice that the meaning isn’t just personal to this author; it’s also an issue that affects all of us.  It holds social significance.</a:t>
            </a:r>
          </a:p>
          <a:p>
            <a:pPr lvl="1"/>
            <a:r>
              <a:rPr lang="en-US" dirty="0" smtClean="0"/>
              <a:t>This is something journalists seek to convey in their writing– to angle their pieces so that they matter to the community.</a:t>
            </a:r>
            <a:endParaRPr lang="en-US" dirty="0"/>
          </a:p>
        </p:txBody>
      </p:sp>
    </p:spTree>
    <p:extLst>
      <p:ext uri="{BB962C8B-B14F-4D97-AF65-F5344CB8AC3E}">
        <p14:creationId xmlns:p14="http://schemas.microsoft.com/office/powerpoint/2010/main" val="42788453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Write a News Story, Journalists…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Find drama– the extraordinary, the community event, the hidden story in a story.</a:t>
            </a:r>
          </a:p>
          <a:p>
            <a:r>
              <a:rPr lang="en-US" dirty="0" smtClean="0"/>
              <a:t>Observe, not just the event but the context, including listening for quotes.</a:t>
            </a:r>
          </a:p>
          <a:p>
            <a:r>
              <a:rPr lang="en-US" dirty="0" smtClean="0"/>
              <a:t>Capture the 5Ws– who, what, when, where, why (and how).</a:t>
            </a:r>
          </a:p>
          <a:p>
            <a:r>
              <a:rPr lang="en-US" dirty="0" smtClean="0"/>
              <a:t>Use a journalistic tone– concise, 3</a:t>
            </a:r>
            <a:r>
              <a:rPr lang="en-US" baseline="30000" dirty="0" smtClean="0"/>
              <a:t>rd</a:t>
            </a:r>
            <a:r>
              <a:rPr lang="en-US" dirty="0" smtClean="0"/>
              <a:t> person, dramatic but truthful.</a:t>
            </a:r>
          </a:p>
          <a:p>
            <a:r>
              <a:rPr lang="en-US" b="1" dirty="0"/>
              <a:t>Angle the story for social significance– make it matter to the community.</a:t>
            </a:r>
          </a:p>
          <a:p>
            <a:endParaRPr lang="en-US" dirty="0" smtClean="0"/>
          </a:p>
          <a:p>
            <a:endParaRPr lang="en-US" dirty="0"/>
          </a:p>
        </p:txBody>
      </p:sp>
    </p:spTree>
    <p:extLst>
      <p:ext uri="{BB962C8B-B14F-4D97-AF65-F5344CB8AC3E}">
        <p14:creationId xmlns:p14="http://schemas.microsoft.com/office/powerpoint/2010/main" val="228819373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Write at least one new newscast.  It can be one that is already in your list of ideas or another one that you remember as you sift through important moments of the last few months or even on you observe tonight.</a:t>
            </a:r>
          </a:p>
          <a:p>
            <a:r>
              <a:rPr lang="en-US" dirty="0" smtClean="0"/>
              <a:t>Apply everything you’ve learned as a journalist.</a:t>
            </a:r>
          </a:p>
          <a:p>
            <a:pPr lvl="1"/>
            <a:r>
              <a:rPr lang="en-US" dirty="0" smtClean="0"/>
              <a:t>Interest your audience, not just in a dramatic scene, but in an underlying meaning.</a:t>
            </a:r>
          </a:p>
          <a:p>
            <a:pPr lvl="1"/>
            <a:r>
              <a:rPr lang="en-US" dirty="0" smtClean="0"/>
              <a:t>Journalists often attend to social issues, or things that are unfair, or things that should be seen because they are beautiful or hopeful.</a:t>
            </a:r>
            <a:endParaRPr lang="en-US" dirty="0"/>
          </a:p>
        </p:txBody>
      </p:sp>
    </p:spTree>
    <p:extLst>
      <p:ext uri="{BB962C8B-B14F-4D97-AF65-F5344CB8AC3E}">
        <p14:creationId xmlns:p14="http://schemas.microsoft.com/office/powerpoint/2010/main" val="16922077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Researching and Reporting Experience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Last night, you collected notes on at least three more possible newscasts from events you observed across your day and evening.</a:t>
            </a:r>
          </a:p>
          <a:p>
            <a:r>
              <a:rPr lang="en-US" dirty="0" smtClean="0"/>
              <a:t>Take those pages out to share with your partner.</a:t>
            </a:r>
          </a:p>
          <a:p>
            <a:r>
              <a:rPr lang="en-US" dirty="0" smtClean="0"/>
              <a:t>Today, we are going to take the events we’ve witnessed or were a part of and sift through them to find potential newscasts and write about them as journalists.</a:t>
            </a:r>
          </a:p>
          <a:p>
            <a:r>
              <a:rPr lang="en-US" dirty="0" smtClean="0"/>
              <a:t>To do this, you have to step out of your role as the protagonist and into the role of observer.</a:t>
            </a:r>
            <a:endParaRPr lang="en-US" dirty="0"/>
          </a:p>
        </p:txBody>
      </p:sp>
    </p:spTree>
    <p:extLst>
      <p:ext uri="{BB962C8B-B14F-4D97-AF65-F5344CB8AC3E}">
        <p14:creationId xmlns:p14="http://schemas.microsoft.com/office/powerpoint/2010/main" val="28230427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Researching and Reporting Experience</a:t>
            </a:r>
          </a:p>
        </p:txBody>
      </p:sp>
      <p:sp>
        <p:nvSpPr>
          <p:cNvPr id="3" name="Content Placeholder 2"/>
          <p:cNvSpPr>
            <a:spLocks noGrp="1"/>
          </p:cNvSpPr>
          <p:nvPr>
            <p:ph idx="1"/>
          </p:nvPr>
        </p:nvSpPr>
        <p:spPr/>
        <p:txBody>
          <a:bodyPr>
            <a:normAutofit fontScale="92500"/>
          </a:bodyPr>
          <a:lstStyle/>
          <a:p>
            <a:r>
              <a:rPr lang="en-US" dirty="0" smtClean="0"/>
              <a:t>Journalists sometimes research experiences like these for nonfiction moments– remembered events that are worth recording later.</a:t>
            </a:r>
          </a:p>
          <a:p>
            <a:r>
              <a:rPr lang="en-US" dirty="0" smtClean="0"/>
              <a:t>I’m going to share with you a draft of an imagined event that would have been newsworthy, a parent-teacher soccer game.</a:t>
            </a:r>
          </a:p>
          <a:p>
            <a:r>
              <a:rPr lang="en-US" dirty="0" smtClean="0"/>
              <a:t>What do we know about starting newscasts?</a:t>
            </a:r>
          </a:p>
          <a:p>
            <a:pPr lvl="1"/>
            <a:r>
              <a:rPr lang="en-US" dirty="0" smtClean="0"/>
              <a:t>5Ws</a:t>
            </a:r>
          </a:p>
          <a:p>
            <a:pPr lvl="1"/>
            <a:r>
              <a:rPr lang="en-US" dirty="0" smtClean="0"/>
              <a:t>A lead with some drama to draw the reader in</a:t>
            </a:r>
          </a:p>
        </p:txBody>
      </p:sp>
    </p:spTree>
    <p:extLst>
      <p:ext uri="{BB962C8B-B14F-4D97-AF65-F5344CB8AC3E}">
        <p14:creationId xmlns:p14="http://schemas.microsoft.com/office/powerpoint/2010/main" val="17036566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Newscast</a:t>
            </a:r>
            <a:endParaRPr lang="en-US" dirty="0"/>
          </a:p>
        </p:txBody>
      </p:sp>
      <p:sp>
        <p:nvSpPr>
          <p:cNvPr id="3" name="Content Placeholder 2"/>
          <p:cNvSpPr>
            <a:spLocks noGrp="1"/>
          </p:cNvSpPr>
          <p:nvPr>
            <p:ph idx="1"/>
          </p:nvPr>
        </p:nvSpPr>
        <p:spPr/>
        <p:txBody>
          <a:bodyPr>
            <a:normAutofit fontScale="70000" lnSpcReduction="20000"/>
          </a:bodyPr>
          <a:lstStyle/>
          <a:p>
            <a:pPr marL="0" indent="0">
              <a:buNone/>
            </a:pPr>
            <a:r>
              <a:rPr lang="en-US" dirty="0" smtClean="0">
                <a:latin typeface="HelloDoodlePrint"/>
                <a:cs typeface="HelloDoodlePrint"/>
              </a:rPr>
              <a:t>September’s Parents vs. Teachers soccer match is something that no student will forget.  </a:t>
            </a:r>
            <a:endParaRPr lang="en-US" dirty="0">
              <a:latin typeface="HelloDoodlePrint"/>
              <a:cs typeface="HelloDoodlePrint"/>
            </a:endParaRPr>
          </a:p>
          <a:p>
            <a:pPr marL="0" indent="0">
              <a:buNone/>
            </a:pPr>
            <a:r>
              <a:rPr lang="en-US" dirty="0" smtClean="0">
                <a:latin typeface="HelloDoodlePrint"/>
                <a:cs typeface="HelloDoodlePrint"/>
              </a:rPr>
              <a:t>Parents outmatched the teachers at the Parents vs. Teachers soccer match on the first Saturday of September.  Here’s how it unfolded.  The “team” of teachers milled about the field.  Some were in jeans, others wore shorts with sandals.   The students crowded the sidelines chanting for their homeroom teachers while they waited for the “parent team” to make their on-field appearance.  My own heart beat with excitement.</a:t>
            </a:r>
          </a:p>
          <a:p>
            <a:pPr marL="0" indent="0">
              <a:buNone/>
            </a:pPr>
            <a:r>
              <a:rPr lang="en-US" dirty="0" smtClean="0">
                <a:latin typeface="HelloDoodlePrint"/>
                <a:cs typeface="HelloDoodlePrint"/>
              </a:rPr>
              <a:t>Music sounded.  Led by an official-looking soccer referee, the parents filed onto </a:t>
            </a:r>
            <a:r>
              <a:rPr lang="en-US" smtClean="0">
                <a:latin typeface="HelloDoodlePrint"/>
                <a:cs typeface="HelloDoodlePrint"/>
              </a:rPr>
              <a:t>the </a:t>
            </a:r>
            <a:r>
              <a:rPr lang="en-US" smtClean="0">
                <a:latin typeface="HelloDoodlePrint"/>
                <a:cs typeface="HelloDoodlePrint"/>
              </a:rPr>
              <a:t>field.  </a:t>
            </a:r>
            <a:r>
              <a:rPr lang="en-US" dirty="0" smtClean="0">
                <a:latin typeface="HelloDoodlePrint"/>
                <a:cs typeface="HelloDoodlePrint"/>
              </a:rPr>
              <a:t>They wore matching soccer uniforms complete with matching cleats and socks.  I thought to myself, “They probably had spent thousands of dollars on them.”</a:t>
            </a:r>
            <a:endParaRPr lang="en-US" dirty="0">
              <a:latin typeface="HelloDoodlePrint"/>
              <a:cs typeface="HelloDoodlePrint"/>
            </a:endParaRPr>
          </a:p>
        </p:txBody>
      </p:sp>
    </p:spTree>
    <p:extLst>
      <p:ext uri="{BB962C8B-B14F-4D97-AF65-F5344CB8AC3E}">
        <p14:creationId xmlns:p14="http://schemas.microsoft.com/office/powerpoint/2010/main" val="38248322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Even though you were a witness to the event, you are NOT writing it as first person, like a personal narrative. You need to be careful to create nonfiction.</a:t>
            </a:r>
          </a:p>
          <a:p>
            <a:r>
              <a:rPr lang="en-US" dirty="0" smtClean="0"/>
              <a:t>First, research by sifting through witnessed events, choosing one that would be interesting to our community, so it would make a good newscast.</a:t>
            </a:r>
          </a:p>
          <a:p>
            <a:r>
              <a:rPr lang="en-US" dirty="0" smtClean="0"/>
              <a:t>Then, think about how it should start.  The lead needs to be interesting to grab your readers’ attention and get them interested in the facts.</a:t>
            </a:r>
          </a:p>
          <a:p>
            <a:r>
              <a:rPr lang="en-US" dirty="0" smtClean="0"/>
              <a:t>Next, make sure to get to the 5Ws right away.</a:t>
            </a:r>
          </a:p>
          <a:p>
            <a:r>
              <a:rPr lang="en-US" dirty="0" smtClean="0"/>
              <a:t>Last, be careful to write like a journalist, which means not exaggerating and not slipping into personal narrative style.</a:t>
            </a:r>
            <a:endParaRPr lang="en-US" dirty="0"/>
          </a:p>
        </p:txBody>
      </p:sp>
    </p:spTree>
    <p:extLst>
      <p:ext uri="{BB962C8B-B14F-4D97-AF65-F5344CB8AC3E}">
        <p14:creationId xmlns:p14="http://schemas.microsoft.com/office/powerpoint/2010/main" val="476193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Take a few seconds and choose one of the story ideas you have in your notebook.</a:t>
            </a:r>
          </a:p>
          <a:p>
            <a:r>
              <a:rPr lang="en-US" dirty="0" smtClean="0"/>
              <a:t>Explain this big event to your partner in a journalist’s voice, tucking in an interesting lead, while getting to all 5Ws.</a:t>
            </a:r>
          </a:p>
          <a:p>
            <a:r>
              <a:rPr lang="en-US" dirty="0" smtClean="0"/>
              <a:t>Today, you’ll need to set your own goals for what you want to accomplish:</a:t>
            </a:r>
          </a:p>
          <a:p>
            <a:pPr lvl="1"/>
            <a:r>
              <a:rPr lang="en-US" dirty="0" smtClean="0"/>
              <a:t>Go back to your notes from moments you have experienced or sift through events you were a witness to.</a:t>
            </a:r>
          </a:p>
          <a:p>
            <a:pPr lvl="1"/>
            <a:r>
              <a:rPr lang="en-US" dirty="0" smtClean="0"/>
              <a:t>Strive to make stories better by using the craft you know from previous years’ experience in writing.</a:t>
            </a:r>
          </a:p>
          <a:p>
            <a:pPr lvl="1"/>
            <a:r>
              <a:rPr lang="en-US" dirty="0" smtClean="0"/>
              <a:t>Our publishing deadline is two days away, and each of you should have </a:t>
            </a:r>
            <a:r>
              <a:rPr lang="en-US" dirty="0" smtClean="0"/>
              <a:t>3 </a:t>
            </a:r>
            <a:r>
              <a:rPr lang="en-US" dirty="0" smtClean="0"/>
              <a:t>newscasts that are well-told and </a:t>
            </a:r>
            <a:r>
              <a:rPr lang="en-US" dirty="0" smtClean="0"/>
              <a:t>significant</a:t>
            </a:r>
            <a:r>
              <a:rPr lang="en-US" dirty="0" smtClean="0"/>
              <a:t>.</a:t>
            </a:r>
            <a:endParaRPr lang="en-US" dirty="0"/>
          </a:p>
        </p:txBody>
      </p:sp>
    </p:spTree>
    <p:extLst>
      <p:ext uri="{BB962C8B-B14F-4D97-AF65-F5344CB8AC3E}">
        <p14:creationId xmlns:p14="http://schemas.microsoft.com/office/powerpoint/2010/main" val="32392665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trips(downLeft)">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Switching from 1</a:t>
            </a:r>
            <a:r>
              <a:rPr lang="en-US" baseline="30000" dirty="0" smtClean="0"/>
              <a:t>st</a:t>
            </a:r>
            <a:r>
              <a:rPr lang="en-US" dirty="0" smtClean="0"/>
              <a:t> to 3</a:t>
            </a:r>
            <a:r>
              <a:rPr lang="en-US" baseline="30000" dirty="0" smtClean="0"/>
              <a:t>rd</a:t>
            </a:r>
            <a:r>
              <a:rPr lang="en-US" dirty="0" smtClean="0"/>
              <a:t> Person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Even when you are reporting on an even that you were actually a part of, you need to step out of that protagonist’s role and tell your story from the outside.</a:t>
            </a:r>
          </a:p>
          <a:p>
            <a:r>
              <a:rPr lang="en-US" dirty="0" smtClean="0"/>
              <a:t>NOT: “Today in 3</a:t>
            </a:r>
            <a:r>
              <a:rPr lang="en-US" baseline="30000" dirty="0" smtClean="0"/>
              <a:t>rd</a:t>
            </a:r>
            <a:r>
              <a:rPr lang="en-US" dirty="0" smtClean="0"/>
              <a:t> hour gym class, Trevor and I were fighting over a cell phone…”</a:t>
            </a:r>
          </a:p>
          <a:p>
            <a:r>
              <a:rPr lang="en-US" dirty="0" smtClean="0"/>
              <a:t>INSTEAD: “Today in 3</a:t>
            </a:r>
            <a:r>
              <a:rPr lang="en-US" baseline="30000" dirty="0" smtClean="0"/>
              <a:t>rd</a:t>
            </a:r>
            <a:r>
              <a:rPr lang="en-US" dirty="0" smtClean="0"/>
              <a:t> hour gym class, eighth grader Trevor McDonald and classmate Jake Hines were in an intense altercation over a cell phone.  Witnesses reported that after only a few minutes, Coach Abrams seized the phone.”</a:t>
            </a:r>
            <a:endParaRPr lang="en-US" dirty="0"/>
          </a:p>
        </p:txBody>
      </p:sp>
    </p:spTree>
    <p:extLst>
      <p:ext uri="{BB962C8B-B14F-4D97-AF65-F5344CB8AC3E}">
        <p14:creationId xmlns:p14="http://schemas.microsoft.com/office/powerpoint/2010/main" val="14224440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Stringing Scenes Together to Suggest Meaning</a:t>
            </a:r>
            <a:endParaRPr lang="en-US" dirty="0"/>
          </a:p>
        </p:txBody>
      </p:sp>
      <p:sp>
        <p:nvSpPr>
          <p:cNvPr id="3" name="Content Placeholder 2"/>
          <p:cNvSpPr>
            <a:spLocks noGrp="1"/>
          </p:cNvSpPr>
          <p:nvPr>
            <p:ph idx="1"/>
          </p:nvPr>
        </p:nvSpPr>
        <p:spPr/>
        <p:txBody>
          <a:bodyPr/>
          <a:lstStyle/>
          <a:p>
            <a:r>
              <a:rPr lang="en-US" dirty="0" smtClean="0"/>
              <a:t>In the following newscast, note the following:</a:t>
            </a:r>
          </a:p>
          <a:p>
            <a:pPr lvl="1"/>
            <a:r>
              <a:rPr lang="en-US" dirty="0" smtClean="0"/>
              <a:t>How does the author string more than one scene together?</a:t>
            </a:r>
          </a:p>
          <a:p>
            <a:pPr lvl="1"/>
            <a:r>
              <a:rPr lang="en-US" dirty="0" smtClean="0"/>
              <a:t>What effect does that have?</a:t>
            </a:r>
            <a:endParaRPr lang="en-US" dirty="0"/>
          </a:p>
        </p:txBody>
      </p:sp>
    </p:spTree>
    <p:extLst>
      <p:ext uri="{BB962C8B-B14F-4D97-AF65-F5344CB8AC3E}">
        <p14:creationId xmlns:p14="http://schemas.microsoft.com/office/powerpoint/2010/main" val="101702236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Sissy Syndrome”</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That they will be teased if they do certain “sissy” things is one of the earliest lessons boys learn at school.  They learn it in the halls, in the classrooms, and especially, in the place where they learn the most in school, the playground.</a:t>
            </a:r>
          </a:p>
          <a:p>
            <a:pPr marL="0" indent="0">
              <a:buNone/>
            </a:pPr>
            <a:r>
              <a:rPr lang="en-US" dirty="0" smtClean="0"/>
              <a:t>Picture the playground during first grade recess.  The sun is shining.  The tar is sticky and smells like burnt marshmallows.  The jungle gym gleams red and green.  Small children play.  In the corner of the playground, a small boy plays with two girls.  One of the girls has a doll that talks.  The boy reaches for the doll, curious about how it works.  He hold it in his hands and then… he hears a harsh voice, the voice of a much older boy, “Look at the baby playing with dolls!  What a sissy!”  The small boy starts to cry, quietly.  He looks for his teacher, but she is nowhere.  He hears the harsh voice again, “Don’t you know, boys don’t cry!”  Several older boys laugh at him.</a:t>
            </a:r>
          </a:p>
          <a:p>
            <a:pPr marL="0" indent="0">
              <a:buNone/>
            </a:pPr>
            <a:r>
              <a:rPr lang="en-US" dirty="0" smtClean="0"/>
              <a:t>The next day the sun is shining, the tar is sticky, the jungle gym gleams.  A small girl asks the boy to play.  The playground is quite as the boy says, “Don’t you know, boys don’t play with girls.” The girl cries.  Recess is over.</a:t>
            </a:r>
            <a:endParaRPr lang="en-US" dirty="0"/>
          </a:p>
        </p:txBody>
      </p:sp>
    </p:spTree>
    <p:extLst>
      <p:ext uri="{BB962C8B-B14F-4D97-AF65-F5344CB8AC3E}">
        <p14:creationId xmlns:p14="http://schemas.microsoft.com/office/powerpoint/2010/main" val="181234957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120</TotalTime>
  <Words>1441</Words>
  <Application>Microsoft Macintosh PowerPoint</Application>
  <PresentationFormat>On-screen Show (4:3)</PresentationFormat>
  <Paragraphs>65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Pushpin</vt:lpstr>
      <vt:lpstr>Investigative Journalism</vt:lpstr>
      <vt:lpstr>Researching and Reporting Experience</vt:lpstr>
      <vt:lpstr>Researching and Reporting Experience</vt:lpstr>
      <vt:lpstr>Sample Newscast</vt:lpstr>
      <vt:lpstr>Recap:</vt:lpstr>
      <vt:lpstr>Your Turn:</vt:lpstr>
      <vt:lpstr>Switching from 1st to 3rd Person</vt:lpstr>
      <vt:lpstr>Stringing Scenes Together to Suggest Meaning</vt:lpstr>
      <vt:lpstr>“The Sissy Syndrome”</vt:lpstr>
      <vt:lpstr>“The Sissy Syndrome” cont.</vt:lpstr>
      <vt:lpstr>Debrief:</vt:lpstr>
      <vt:lpstr>Debrief</vt:lpstr>
      <vt:lpstr>To Write a News Story, Journalists…</vt:lpstr>
      <vt:lpstr>Homework: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Investigative Journalism</dc:title>
  <dc:creator>Michael Carson</dc:creator>
  <cp:lastModifiedBy>Michael Carson</cp:lastModifiedBy>
  <cp:revision>11</cp:revision>
  <dcterms:created xsi:type="dcterms:W3CDTF">2016-09-20T17:01:27Z</dcterms:created>
  <dcterms:modified xsi:type="dcterms:W3CDTF">2016-09-22T14:34:38Z</dcterms:modified>
</cp:coreProperties>
</file>